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9"/>
  </p:notesMasterIdLst>
  <p:sldIdLst>
    <p:sldId id="256" r:id="rId3"/>
    <p:sldId id="498" r:id="rId4"/>
    <p:sldId id="484" r:id="rId5"/>
    <p:sldId id="483" r:id="rId6"/>
    <p:sldId id="476" r:id="rId7"/>
    <p:sldId id="477" r:id="rId8"/>
    <p:sldId id="486" r:id="rId9"/>
    <p:sldId id="481" r:id="rId10"/>
    <p:sldId id="487" r:id="rId11"/>
    <p:sldId id="482" r:id="rId12"/>
    <p:sldId id="485" r:id="rId13"/>
    <p:sldId id="479" r:id="rId14"/>
    <p:sldId id="480" r:id="rId15"/>
    <p:sldId id="491" r:id="rId16"/>
    <p:sldId id="488" r:id="rId17"/>
    <p:sldId id="489" r:id="rId18"/>
    <p:sldId id="493" r:id="rId19"/>
    <p:sldId id="494" r:id="rId20"/>
    <p:sldId id="495" r:id="rId21"/>
    <p:sldId id="497" r:id="rId22"/>
    <p:sldId id="499" r:id="rId23"/>
    <p:sldId id="501" r:id="rId24"/>
    <p:sldId id="502" r:id="rId25"/>
    <p:sldId id="503" r:id="rId26"/>
    <p:sldId id="504" r:id="rId27"/>
    <p:sldId id="262" r:id="rId2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74" autoAdjust="0"/>
  </p:normalViewPr>
  <p:slideViewPr>
    <p:cSldViewPr>
      <p:cViewPr varScale="1">
        <p:scale>
          <a:sx n="66" d="100"/>
          <a:sy n="66" d="100"/>
        </p:scale>
        <p:origin x="148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Participação da Oi nos mercados de telecom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2010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Celular</c:v>
                </c:pt>
                <c:pt idx="1">
                  <c:v>Telefone fixo</c:v>
                </c:pt>
                <c:pt idx="2">
                  <c:v>Internet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19.399999999999999</c:v>
                </c:pt>
                <c:pt idx="1">
                  <c:v>47.7</c:v>
                </c:pt>
                <c:pt idx="2">
                  <c:v>31.6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2012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Celular</c:v>
                </c:pt>
                <c:pt idx="1">
                  <c:v>Telefone fixo</c:v>
                </c:pt>
                <c:pt idx="2">
                  <c:v>Internet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18.8</c:v>
                </c:pt>
                <c:pt idx="1">
                  <c:v>42.1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Celular</c:v>
                </c:pt>
                <c:pt idx="1">
                  <c:v>Telefone fixo</c:v>
                </c:pt>
                <c:pt idx="2">
                  <c:v>Internet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  <c:pt idx="0">
                  <c:v>18.5</c:v>
                </c:pt>
                <c:pt idx="1">
                  <c:v>36.5</c:v>
                </c:pt>
                <c:pt idx="2">
                  <c:v>25.8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82066112"/>
        <c:axId val="200490056"/>
      </c:barChart>
      <c:catAx>
        <c:axId val="1820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490056"/>
        <c:crosses val="autoZero"/>
        <c:auto val="1"/>
        <c:lblAlgn val="ctr"/>
        <c:lblOffset val="100"/>
        <c:noMultiLvlLbl val="0"/>
      </c:catAx>
      <c:valAx>
        <c:axId val="200490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6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Reclamações contra Oi no </a:t>
            </a:r>
            <a:r>
              <a:rPr lang="pt-BR" dirty="0" err="1" smtClean="0"/>
              <a:t>Sindec</a:t>
            </a:r>
            <a:r>
              <a:rPr lang="pt-BR" dirty="0" smtClean="0"/>
              <a:t> (</a:t>
            </a:r>
            <a:r>
              <a:rPr lang="pt-BR" dirty="0" err="1" smtClean="0"/>
              <a:t>Procons</a:t>
            </a:r>
            <a:r>
              <a:rPr lang="pt-BR" dirty="0" smtClean="0"/>
              <a:t>)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Jan-Mai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Telefonia fixa</c:v>
                </c:pt>
                <c:pt idx="1">
                  <c:v>Telefonia celular</c:v>
                </c:pt>
                <c:pt idx="2">
                  <c:v>TV por Assinatura</c:v>
                </c:pt>
                <c:pt idx="3">
                  <c:v>Internet</c:v>
                </c:pt>
              </c:strCache>
            </c:strRef>
          </c:cat>
          <c:val>
            <c:numRef>
              <c:f>Plan1!$B$2:$B$5</c:f>
              <c:numCache>
                <c:formatCode>#,##0</c:formatCode>
                <c:ptCount val="4"/>
                <c:pt idx="0">
                  <c:v>50652</c:v>
                </c:pt>
                <c:pt idx="1">
                  <c:v>20805</c:v>
                </c:pt>
                <c:pt idx="2">
                  <c:v>7738</c:v>
                </c:pt>
                <c:pt idx="3">
                  <c:v>6309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Jan-Mai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Telefonia fixa</c:v>
                </c:pt>
                <c:pt idx="1">
                  <c:v>Telefonia celular</c:v>
                </c:pt>
                <c:pt idx="2">
                  <c:v>TV por Assinatura</c:v>
                </c:pt>
                <c:pt idx="3">
                  <c:v>Internet</c:v>
                </c:pt>
              </c:strCache>
            </c:strRef>
          </c:cat>
          <c:val>
            <c:numRef>
              <c:f>Plan1!$C$2:$C$5</c:f>
              <c:numCache>
                <c:formatCode>#,##0</c:formatCode>
                <c:ptCount val="4"/>
                <c:pt idx="0">
                  <c:v>40326</c:v>
                </c:pt>
                <c:pt idx="1">
                  <c:v>21683</c:v>
                </c:pt>
                <c:pt idx="2">
                  <c:v>5357</c:v>
                </c:pt>
                <c:pt idx="3">
                  <c:v>6414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0490448"/>
        <c:axId val="398499816"/>
      </c:barChart>
      <c:catAx>
        <c:axId val="20049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8499816"/>
        <c:crosses val="autoZero"/>
        <c:auto val="1"/>
        <c:lblAlgn val="ctr"/>
        <c:lblOffset val="100"/>
        <c:noMultiLvlLbl val="0"/>
      </c:catAx>
      <c:valAx>
        <c:axId val="39849981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0049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Reclamações contra Oi no </a:t>
            </a:r>
            <a:r>
              <a:rPr lang="pt-BR" dirty="0" smtClean="0"/>
              <a:t>Consumidor.gov (</a:t>
            </a:r>
            <a:r>
              <a:rPr lang="pt-BR" dirty="0" err="1" smtClean="0"/>
              <a:t>Senacon</a:t>
            </a:r>
            <a:r>
              <a:rPr lang="pt-BR" dirty="0" smtClean="0"/>
              <a:t>)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Jan-Jun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Telefonia fixa</c:v>
                </c:pt>
                <c:pt idx="1">
                  <c:v>Telefonia celular</c:v>
                </c:pt>
                <c:pt idx="2">
                  <c:v>TV por Assinatura</c:v>
                </c:pt>
                <c:pt idx="3">
                  <c:v>Internet</c:v>
                </c:pt>
              </c:strCache>
            </c:strRef>
          </c:cat>
          <c:val>
            <c:numRef>
              <c:f>Plan1!$B$2:$B$5</c:f>
              <c:numCache>
                <c:formatCode>#,##0</c:formatCode>
                <c:ptCount val="4"/>
                <c:pt idx="0">
                  <c:v>3654</c:v>
                </c:pt>
                <c:pt idx="1">
                  <c:v>1248</c:v>
                </c:pt>
                <c:pt idx="2">
                  <c:v>1693</c:v>
                </c:pt>
                <c:pt idx="3">
                  <c:v>2687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Jan-Jun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Telefonia fixa</c:v>
                </c:pt>
                <c:pt idx="1">
                  <c:v>Telefonia celular</c:v>
                </c:pt>
                <c:pt idx="2">
                  <c:v>TV por Assinatura</c:v>
                </c:pt>
                <c:pt idx="3">
                  <c:v>Internet</c:v>
                </c:pt>
              </c:strCache>
            </c:strRef>
          </c:cat>
          <c:val>
            <c:numRef>
              <c:f>Plan1!$C$2:$C$5</c:f>
              <c:numCache>
                <c:formatCode>#,##0</c:formatCode>
                <c:ptCount val="4"/>
                <c:pt idx="0">
                  <c:v>6661</c:v>
                </c:pt>
                <c:pt idx="1">
                  <c:v>2189</c:v>
                </c:pt>
                <c:pt idx="2">
                  <c:v>2888</c:v>
                </c:pt>
                <c:pt idx="3">
                  <c:v>6414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5184872"/>
        <c:axId val="395175112"/>
      </c:barChart>
      <c:catAx>
        <c:axId val="395184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5175112"/>
        <c:crosses val="autoZero"/>
        <c:auto val="1"/>
        <c:lblAlgn val="ctr"/>
        <c:lblOffset val="100"/>
        <c:noMultiLvlLbl val="0"/>
      </c:catAx>
      <c:valAx>
        <c:axId val="39517511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9518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Pesquisa de qualidade percebida da Anatel (2016)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Tim</c:v>
                </c:pt>
                <c:pt idx="1">
                  <c:v>Sercomtel</c:v>
                </c:pt>
                <c:pt idx="2">
                  <c:v>GVT</c:v>
                </c:pt>
                <c:pt idx="3">
                  <c:v>Algar</c:v>
                </c:pt>
                <c:pt idx="4">
                  <c:v>NET</c:v>
                </c:pt>
                <c:pt idx="5">
                  <c:v>Vivo</c:v>
                </c:pt>
                <c:pt idx="6">
                  <c:v>Oi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7.93</c:v>
                </c:pt>
                <c:pt idx="1">
                  <c:v>7.56</c:v>
                </c:pt>
                <c:pt idx="2">
                  <c:v>7.27</c:v>
                </c:pt>
                <c:pt idx="3">
                  <c:v>7.03</c:v>
                </c:pt>
                <c:pt idx="4">
                  <c:v>6.91</c:v>
                </c:pt>
                <c:pt idx="5">
                  <c:v>6.27</c:v>
                </c:pt>
                <c:pt idx="6">
                  <c:v>5.88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95184088"/>
        <c:axId val="395175896"/>
      </c:barChart>
      <c:catAx>
        <c:axId val="395184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5175896"/>
        <c:crosses val="autoZero"/>
        <c:auto val="1"/>
        <c:lblAlgn val="ctr"/>
        <c:lblOffset val="100"/>
        <c:noMultiLvlLbl val="0"/>
      </c:catAx>
      <c:valAx>
        <c:axId val="395175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518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Pesquisa de qualidade percebida da Anatel (2016)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Sercomtel</c:v>
                </c:pt>
                <c:pt idx="1">
                  <c:v>Algar</c:v>
                </c:pt>
                <c:pt idx="2">
                  <c:v>GVT</c:v>
                </c:pt>
                <c:pt idx="3">
                  <c:v>Claro</c:v>
                </c:pt>
                <c:pt idx="4">
                  <c:v>TIM</c:v>
                </c:pt>
                <c:pt idx="5">
                  <c:v>Vivo</c:v>
                </c:pt>
                <c:pt idx="6">
                  <c:v>Oi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8.3000000000000007</c:v>
                </c:pt>
                <c:pt idx="1">
                  <c:v>7.83</c:v>
                </c:pt>
                <c:pt idx="2">
                  <c:v>7.46</c:v>
                </c:pt>
                <c:pt idx="3">
                  <c:v>7.33</c:v>
                </c:pt>
                <c:pt idx="4">
                  <c:v>7.09</c:v>
                </c:pt>
                <c:pt idx="5">
                  <c:v>6.9</c:v>
                </c:pt>
                <c:pt idx="6">
                  <c:v>6.54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03522088"/>
        <c:axId val="403522480"/>
      </c:barChart>
      <c:catAx>
        <c:axId val="403522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3522480"/>
        <c:crosses val="autoZero"/>
        <c:auto val="1"/>
        <c:lblAlgn val="ctr"/>
        <c:lblOffset val="100"/>
        <c:noMultiLvlLbl val="0"/>
      </c:catAx>
      <c:valAx>
        <c:axId val="40352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352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8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3348D69-4021-4EC2-8D7C-11A71A26B3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595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C93139-E23E-4824-85DE-384008E594FF}" type="slidenum">
              <a:rPr lang="pt-BR" altLang="pt-B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pt-BR" altLang="pt-BR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8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C39048-0417-416A-BC30-23A9D0D41062}" type="slidenum">
              <a:rPr lang="pt-BR" altLang="pt-B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26</a:t>
            </a:fld>
            <a:endParaRPr lang="pt-BR" altLang="pt-BR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9AE3B-2185-4968-919C-B255B84C35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EE62-2B20-4C65-AD58-DDAF225AF3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54813" y="661988"/>
            <a:ext cx="2098675" cy="5689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61988"/>
            <a:ext cx="6145213" cy="5689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0AEB7-BD4B-43DB-BBDC-E19E18D7E9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6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65AD-0244-4CDD-9058-7C8B3F63B9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4AA8D-662C-496C-9DFF-D52F130CCC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825F-A2C9-4C2B-8A68-88BEDBD8E7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4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57375"/>
            <a:ext cx="4035425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857375"/>
            <a:ext cx="4035425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5ED7A-FC29-47AC-A871-688654240F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96F41-E84F-4D71-AF69-8E9E7E4AC4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6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08D39-4706-4CB7-A933-FA60842D71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5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8504-B1D0-4E43-9CE2-85C0C7C251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45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26A8E-D15C-47A2-A61B-25B7462702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0CF76-E1F7-48AC-97E6-AB559810AF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97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5DA3-233B-4469-B9BD-236AF37C49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90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9211E-EEB6-4449-90CF-D1E506BDB0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42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4638" y="661988"/>
            <a:ext cx="2055812" cy="5689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61988"/>
            <a:ext cx="6015038" cy="5689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F600-FD9C-4FFB-B77B-6DA5B27E0A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0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67C38-3030-4DBC-B6FF-A69C0356AD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57375"/>
            <a:ext cx="412115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30750" y="1857375"/>
            <a:ext cx="4122738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1C05-9F07-4AD8-9CAF-D28628F132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6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9327-A6D6-4D71-B6B2-6844FC1A0A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3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0B2B-0A2E-4D23-895C-F6DBC86FA9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00E5-3A14-4F1A-9814-1268C27E4B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2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9F8C-BD60-43C4-8F7A-EC83792B2F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754F3-456A-4B9D-9AC9-987B352105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2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6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1988"/>
            <a:ext cx="8223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3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7375"/>
            <a:ext cx="8396288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4"/>
            <a:r>
              <a:rPr lang="en-GB" altLang="pt-BR" smtClean="0"/>
              <a:t>9.º Nível da estrutura de tópicos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-4763"/>
            <a:ext cx="7556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B7F054-2577-4ADD-827F-E446B4E05E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8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3075" r="3003" b="4080"/>
          <a:stretch>
            <a:fillRect/>
          </a:stretch>
        </p:blipFill>
        <p:spPr bwMode="auto">
          <a:xfrm>
            <a:off x="6500813" y="2857500"/>
            <a:ext cx="2286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+mj-lt"/>
          <a:ea typeface="Lucida Sans Unicode" panose="020B0602030504020204" pitchFamily="34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Trebuchet MS" pitchFamily="34" charset="0"/>
          <a:ea typeface="Lucida Sans Unicode" panose="020B0602030504020204" pitchFamily="34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Trebuchet MS" pitchFamily="34" charset="0"/>
          <a:ea typeface="Lucida Sans Unicode" panose="020B0602030504020204" pitchFamily="34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Trebuchet MS" pitchFamily="34" charset="0"/>
          <a:ea typeface="Lucida Sans Unicode" panose="020B0602030504020204" pitchFamily="34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Trebuchet MS" pitchFamily="34" charset="0"/>
          <a:ea typeface="Lucida Sans Unicode" panose="020B0602030504020204" pitchFamily="34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7F7F7F"/>
          </a:solidFill>
          <a:latin typeface="+mn-lt"/>
          <a:ea typeface="Lucida Sans Unicode" panose="020B0602030504020204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7F7F7F"/>
          </a:solidFill>
          <a:latin typeface="+mn-lt"/>
          <a:ea typeface="Lucida Sans Unicode" panose="020B06020305040202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3075" r="3003" b="4080"/>
          <a:stretch>
            <a:fillRect/>
          </a:stretch>
        </p:blipFill>
        <p:spPr bwMode="auto">
          <a:xfrm>
            <a:off x="0" y="0"/>
            <a:ext cx="2195736" cy="13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1988"/>
            <a:ext cx="8223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6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7375"/>
            <a:ext cx="822325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4"/>
            <a:r>
              <a:rPr lang="en-GB" altLang="pt-BR" smtClean="0"/>
              <a:t>9.º Nível da estrutura de tópicos</a:t>
            </a:r>
          </a:p>
        </p:txBody>
      </p:sp>
      <p:sp>
        <p:nvSpPr>
          <p:cNvPr id="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-96838"/>
            <a:ext cx="75565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2400">
                <a:solidFill>
                  <a:srgbClr val="FFFFFF"/>
                </a:solidFill>
                <a:latin typeface="Georgia" panose="02040502050405020303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A94A21C-CE39-4CFE-ABE2-DABF7FF73B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Century Gothic" pitchFamily="34" charset="0"/>
          <a:ea typeface="Lucida Sans Unicode" panose="020B0602030504020204" pitchFamily="34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Century Gothic" pitchFamily="34" charset="0"/>
          <a:ea typeface="Lucida Sans Unicode" panose="020B0602030504020204" pitchFamily="34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Century Gothic" pitchFamily="34" charset="0"/>
          <a:ea typeface="Lucida Sans Unicode" panose="020B0602030504020204" pitchFamily="34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Century Gothic" pitchFamily="34" charset="0"/>
          <a:ea typeface="Lucida Sans Unicode" panose="020B0602030504020204" pitchFamily="34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Century Gothic" pitchFamily="34" charset="0"/>
          <a:ea typeface="Lucida Sans Unicode" panose="020B0602030504020204" pitchFamily="34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entury Gothic" pitchFamily="34" charset="0"/>
          <a:ea typeface="Lucida Sans Unicode" panose="020B0602030504020204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Century Gothic" pitchFamily="34" charset="0"/>
          <a:ea typeface="Lucida Sans Unicode" panose="020B0602030504020204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Century Gothic" pitchFamily="34" charset="0"/>
          <a:ea typeface="Lucida Sans Unicode" panose="020B0602030504020204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7F7F7F"/>
          </a:solidFill>
          <a:latin typeface="Century Gothic" pitchFamily="34" charset="0"/>
          <a:ea typeface="Lucida Sans Unicode" panose="020B0602030504020204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7F7F7F"/>
          </a:solidFill>
          <a:latin typeface="Century Gothic" pitchFamily="34" charset="0"/>
          <a:ea typeface="Lucida Sans Unicode" panose="020B06020305040202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9512" y="1124744"/>
            <a:ext cx="5616624" cy="526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3200" b="1" dirty="0" smtClean="0">
                <a:latin typeface="+mn-lt"/>
              </a:rPr>
              <a:t>A recuperação judicial da Oi e os impactos para os consumidores brasileiros</a:t>
            </a:r>
            <a:endParaRPr lang="pt-BR" altLang="pt-BR" sz="3200" b="1" dirty="0">
              <a:latin typeface="+mn-lt"/>
            </a:endParaRPr>
          </a:p>
          <a:p>
            <a:pPr eaLnBrk="1" hangingPunct="1">
              <a:buSzPct val="100000"/>
            </a:pPr>
            <a:endParaRPr lang="pt-BR" altLang="pt-BR" sz="2400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buSzPct val="100000"/>
            </a:pPr>
            <a:endParaRPr lang="pt-BR" altLang="pt-BR" sz="24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buSzPct val="100000"/>
            </a:pPr>
            <a:r>
              <a:rPr lang="pt-BR" altLang="pt-BR" sz="2400" b="1" dirty="0" smtClean="0">
                <a:solidFill>
                  <a:srgbClr val="FFFFFF"/>
                </a:solidFill>
                <a:latin typeface="+mn-lt"/>
              </a:rPr>
              <a:t>Rafael A. F. Zanatta</a:t>
            </a:r>
          </a:p>
          <a:p>
            <a:pPr eaLnBrk="1" hangingPunct="1">
              <a:buSzPct val="100000"/>
            </a:pPr>
            <a:endParaRPr lang="pt-BR" altLang="pt-BR" sz="24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buSzPct val="100000"/>
            </a:pPr>
            <a:endParaRPr lang="pt-BR" altLang="pt-BR" sz="2400" b="1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buSzPct val="100000"/>
            </a:pPr>
            <a:endParaRPr lang="pt-BR" altLang="pt-BR" sz="24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buSzPct val="100000"/>
            </a:pPr>
            <a:endParaRPr lang="pt-BR" altLang="pt-BR" sz="2400" b="1" dirty="0" smtClean="0">
              <a:solidFill>
                <a:srgbClr val="FFFFFF"/>
              </a:solidFill>
              <a:latin typeface="+mn-lt"/>
            </a:endParaRPr>
          </a:p>
          <a:p>
            <a:pPr eaLnBrk="1" hangingPunct="1">
              <a:buSzPct val="100000"/>
            </a:pPr>
            <a:r>
              <a:rPr lang="pt-BR" altLang="pt-BR" sz="2400" b="1" dirty="0" smtClean="0">
                <a:solidFill>
                  <a:srgbClr val="FFFFFF"/>
                </a:solidFill>
                <a:latin typeface="+mn-lt"/>
              </a:rPr>
              <a:t>Brasília,</a:t>
            </a:r>
          </a:p>
          <a:p>
            <a:pPr eaLnBrk="1" hangingPunct="1">
              <a:buSzPct val="100000"/>
            </a:pPr>
            <a:r>
              <a:rPr lang="pt-BR" altLang="pt-BR" sz="2400" b="1" dirty="0" smtClean="0">
                <a:solidFill>
                  <a:srgbClr val="FFFFFF"/>
                </a:solidFill>
                <a:latin typeface="+mn-lt"/>
              </a:rPr>
              <a:t>22 de novembro de 2016</a:t>
            </a:r>
            <a:endParaRPr lang="pt-BR" altLang="pt-BR" sz="24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buSzPct val="100000"/>
            </a:pPr>
            <a:endParaRPr lang="pt-BR" altLang="pt-BR" sz="24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223250" cy="1311275"/>
          </a:xfrm>
        </p:spPr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O que aconteceu com a Oi?</a:t>
            </a: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89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Diagnóstico de 2013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307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>
                <a:latin typeface="Georgia" panose="02040502050405020303" pitchFamily="18" charset="0"/>
              </a:rPr>
              <a:t>Associação dos Engenheiros de Telecomunicações (AET): quem vai querer comprar uma empresa com </a:t>
            </a:r>
            <a:r>
              <a:rPr lang="pt-BR" sz="2000" b="1" dirty="0">
                <a:latin typeface="Georgia" panose="02040502050405020303" pitchFamily="18" charset="0"/>
              </a:rPr>
              <a:t>dívida de 24 bilhões</a:t>
            </a:r>
            <a:r>
              <a:rPr lang="pt-BR" sz="2000" dirty="0">
                <a:latin typeface="Georgia" panose="02040502050405020303" pitchFamily="18" charset="0"/>
              </a:rPr>
              <a:t> e sem capacidade de investimento?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latin typeface="Georgia" panose="02040502050405020303" pitchFamily="18" charset="0"/>
              </a:rPr>
              <a:t>Opção #1</a:t>
            </a:r>
            <a:r>
              <a:rPr lang="pt-BR" sz="2000" dirty="0">
                <a:latin typeface="Georgia" panose="02040502050405020303" pitchFamily="18" charset="0"/>
              </a:rPr>
              <a:t>: venda das áreas de telefonia fixa, telefonia </a:t>
            </a:r>
            <a:r>
              <a:rPr lang="pt-BR" sz="2000" dirty="0" smtClean="0">
                <a:latin typeface="Georgia" panose="02040502050405020303" pitchFamily="18" charset="0"/>
              </a:rPr>
              <a:t>celular, etc.</a:t>
            </a: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Georgia" panose="02040502050405020303" pitchFamily="18" charset="0"/>
              </a:rPr>
              <a:t>Opção </a:t>
            </a:r>
            <a:r>
              <a:rPr lang="pt-BR" sz="2000" b="1" dirty="0">
                <a:latin typeface="Georgia" panose="02040502050405020303" pitchFamily="18" charset="0"/>
              </a:rPr>
              <a:t>#2</a:t>
            </a:r>
            <a:r>
              <a:rPr lang="pt-BR" sz="2000" dirty="0">
                <a:latin typeface="Georgia" panose="02040502050405020303" pitchFamily="18" charset="0"/>
              </a:rPr>
              <a:t>: conseguir permissão da Anatel para vender segmentos de sua concessão por fatias (</a:t>
            </a:r>
            <a:r>
              <a:rPr lang="pt-BR" sz="2000" dirty="0" err="1">
                <a:latin typeface="Georgia" panose="02040502050405020303" pitchFamily="18" charset="0"/>
              </a:rPr>
              <a:t>ex</a:t>
            </a:r>
            <a:r>
              <a:rPr lang="pt-BR" sz="2000" dirty="0">
                <a:latin typeface="Georgia" panose="02040502050405020303" pitchFamily="18" charset="0"/>
              </a:rPr>
              <a:t>: Nordeste)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“O </a:t>
            </a:r>
            <a:r>
              <a:rPr lang="pt-BR" sz="2000" dirty="0">
                <a:latin typeface="Georgia" panose="02040502050405020303" pitchFamily="18" charset="0"/>
              </a:rPr>
              <a:t>ideal é que a Oi venda suas operações a outros grupos que </a:t>
            </a:r>
            <a:r>
              <a:rPr lang="pt-BR" sz="2000" b="1" dirty="0">
                <a:latin typeface="Georgia" panose="02040502050405020303" pitchFamily="18" charset="0"/>
              </a:rPr>
              <a:t>não sejam os mesmos</a:t>
            </a:r>
            <a:r>
              <a:rPr lang="pt-BR" sz="2000" dirty="0">
                <a:latin typeface="Georgia" panose="02040502050405020303" pitchFamily="18" charset="0"/>
              </a:rPr>
              <a:t> que estão operando a telefonia fixa ou </a:t>
            </a:r>
            <a:r>
              <a:rPr lang="pt-BR" sz="2000" dirty="0" smtClean="0">
                <a:latin typeface="Georgia" panose="02040502050405020303" pitchFamily="18" charset="0"/>
              </a:rPr>
              <a:t>celular”.</a:t>
            </a: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“Alguma </a:t>
            </a:r>
            <a:r>
              <a:rPr lang="pt-BR" sz="2000" dirty="0">
                <a:latin typeface="Georgia" panose="02040502050405020303" pitchFamily="18" charset="0"/>
              </a:rPr>
              <a:t>providência terá que ser feita por parte do órgão regulador para evitar a falência da </a:t>
            </a:r>
            <a:r>
              <a:rPr lang="pt-BR" sz="2000" dirty="0" smtClean="0">
                <a:latin typeface="Georgia" panose="02040502050405020303" pitchFamily="18" charset="0"/>
              </a:rPr>
              <a:t>Oi”.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307929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BR" sz="2000" i="1" dirty="0" smtClean="0">
                <a:latin typeface="Georgia" panose="02040502050405020303" pitchFamily="18" charset="0"/>
              </a:rPr>
              <a:t>“O </a:t>
            </a:r>
            <a:r>
              <a:rPr lang="pt-BR" sz="2000" i="1" dirty="0">
                <a:latin typeface="Georgia" panose="02040502050405020303" pitchFamily="18" charset="0"/>
              </a:rPr>
              <a:t>que vem acontecendo com a Oi é um fenômeno que pode ocorrer com qualquer empresa. O acúmulo de erros (administrativos e estratégicos), as interferências externas e a inépcia em reagir a todos esses problemas ajudam a formar o que se chama no mercado de tempestade perfeita – uma conjunção  de acontecimentos perversos difícil de ser quebrada. Em algum momento a conta chega. E costuma ser salgada. (...) Seus tropeços são uma obra coletiva, marcada por falhas de governança e um imenso erro de origem – a ingerência </a:t>
            </a:r>
            <a:r>
              <a:rPr lang="pt-BR" sz="2000" i="1" dirty="0" smtClean="0">
                <a:latin typeface="Georgia" panose="02040502050405020303" pitchFamily="18" charset="0"/>
              </a:rPr>
              <a:t>política”</a:t>
            </a:r>
            <a:r>
              <a:rPr lang="pt-BR" sz="2000" dirty="0" smtClean="0">
                <a:latin typeface="Georgia" panose="02040502050405020303" pitchFamily="18" charset="0"/>
              </a:rPr>
              <a:t> (Exame, </a:t>
            </a:r>
            <a:r>
              <a:rPr lang="pt-BR" sz="2000" b="1" dirty="0" smtClean="0">
                <a:latin typeface="Georgia" panose="02040502050405020303" pitchFamily="18" charset="0"/>
              </a:rPr>
              <a:t>novembro de 2015</a:t>
            </a:r>
            <a:r>
              <a:rPr lang="pt-BR" sz="2000" dirty="0" smtClean="0">
                <a:latin typeface="Georgia" panose="02040502050405020303" pitchFamily="18" charset="0"/>
              </a:rPr>
              <a:t>).</a:t>
            </a: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Problemas reconhecidos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307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Fusão conturbada com Brasil Telecom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Problemas com fusão com Portugal Telecom e o “calote” de 897 milhões de euros (</a:t>
            </a:r>
            <a:r>
              <a:rPr lang="pt-BR" sz="2000" i="1" dirty="0" smtClean="0">
                <a:latin typeface="Georgia" panose="02040502050405020303" pitchFamily="18" charset="0"/>
              </a:rPr>
              <a:t>holding</a:t>
            </a:r>
            <a:r>
              <a:rPr lang="pt-BR" sz="2000" dirty="0" smtClean="0">
                <a:latin typeface="Georgia" panose="02040502050405020303" pitchFamily="18" charset="0"/>
              </a:rPr>
              <a:t> do grupo Espírito Santo)</a:t>
            </a: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Perda de valor no mercado secundário (em um dia, mais de 1 bilhão)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Escalada da dívida líquida (</a:t>
            </a:r>
            <a:r>
              <a:rPr lang="pt-BR" sz="2000" b="1" dirty="0" smtClean="0">
                <a:latin typeface="Georgia" panose="02040502050405020303" pitchFamily="18" charset="0"/>
              </a:rPr>
              <a:t>14 vezes</a:t>
            </a:r>
            <a:r>
              <a:rPr lang="pt-BR" sz="2000" dirty="0" smtClean="0">
                <a:latin typeface="Georgia" panose="02040502050405020303" pitchFamily="18" charset="0"/>
              </a:rPr>
              <a:t> em 8 anos)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Ausência de cultura corporativa e planejamento a longo prazo (rotação de presidentes)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Perda de capacidade de investimento e preocupação com pagamento de dividendos (</a:t>
            </a:r>
            <a:r>
              <a:rPr lang="pt-BR" sz="2000" b="1" dirty="0" smtClean="0">
                <a:latin typeface="Georgia" panose="02040502050405020303" pitchFamily="18" charset="0"/>
              </a:rPr>
              <a:t>4,6 bilhões </a:t>
            </a:r>
            <a:r>
              <a:rPr lang="pt-BR" sz="2000" dirty="0" smtClean="0">
                <a:latin typeface="Georgia" panose="02040502050405020303" pitchFamily="18" charset="0"/>
              </a:rPr>
              <a:t>deixaram de ser investidos para pagar acionistas)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A grande notícia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307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92" y="1772816"/>
            <a:ext cx="76676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A recuperação judicial</a:t>
            </a:r>
            <a:endParaRPr lang="pt-BR" sz="3600" b="1" dirty="0">
              <a:latin typeface="+mn-lt"/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91" y="2924944"/>
            <a:ext cx="5906588" cy="3472061"/>
          </a:xfrm>
          <a:ln>
            <a:solidFill>
              <a:schemeClr val="bg2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611560" y="1772073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Georgia" panose="02040502050405020303" pitchFamily="18" charset="0"/>
              </a:rPr>
              <a:t>O Grupo Oi requereu o pedido de recuperação judicial em </a:t>
            </a:r>
            <a:r>
              <a:rPr lang="pt-BR" b="1" dirty="0">
                <a:solidFill>
                  <a:schemeClr val="tx1"/>
                </a:solidFill>
                <a:latin typeface="Georgia" panose="02040502050405020303" pitchFamily="18" charset="0"/>
              </a:rPr>
              <a:t>20 de junho de 2016</a:t>
            </a:r>
            <a:r>
              <a:rPr lang="pt-BR" dirty="0">
                <a:solidFill>
                  <a:schemeClr val="tx1"/>
                </a:solidFill>
                <a:latin typeface="Georgia" panose="02040502050405020303" pitchFamily="18" charset="0"/>
              </a:rPr>
              <a:t>, com base na Lei de Recuperação Judicial e Falências (Lei nº 11.101/2005)</a:t>
            </a:r>
          </a:p>
        </p:txBody>
      </p:sp>
    </p:spTree>
    <p:extLst>
      <p:ext uri="{BB962C8B-B14F-4D97-AF65-F5344CB8AC3E}">
        <p14:creationId xmlns:p14="http://schemas.microsoft.com/office/powerpoint/2010/main" val="35926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600" b="1" dirty="0" smtClean="0">
                <a:latin typeface="Georgia" panose="02040502050405020303" pitchFamily="18" charset="0"/>
              </a:rPr>
              <a:t>Quais empresas estão em recuperação?</a:t>
            </a:r>
            <a:endParaRPr lang="pt-BR" sz="3600" b="1" dirty="0">
              <a:latin typeface="Georgia" panose="02040502050405020303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" y="1772816"/>
            <a:ext cx="9034909" cy="4809301"/>
          </a:xfrm>
        </p:spPr>
      </p:pic>
    </p:spTree>
    <p:extLst>
      <p:ext uri="{BB962C8B-B14F-4D97-AF65-F5344CB8AC3E}">
        <p14:creationId xmlns:p14="http://schemas.microsoft.com/office/powerpoint/2010/main" val="14776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Georgia" panose="02040502050405020303" pitchFamily="18" charset="0"/>
              </a:rPr>
              <a:t>Argumentos</a:t>
            </a:r>
            <a:endParaRPr lang="pt-BR" sz="3600" b="1" dirty="0">
              <a:latin typeface="Georgia" panose="02040502050405020303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6" y="1499915"/>
            <a:ext cx="7990634" cy="5110189"/>
          </a:xfr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0648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80920" cy="1311275"/>
          </a:xfrm>
        </p:spPr>
        <p:txBody>
          <a:bodyPr/>
          <a:lstStyle/>
          <a:p>
            <a:r>
              <a:rPr lang="pt-BR" sz="3600" b="1" dirty="0" smtClean="0">
                <a:latin typeface="Georgia" panose="02040502050405020303" pitchFamily="18" charset="0"/>
              </a:rPr>
              <a:t>E os 70 milhões de consumidores?</a:t>
            </a:r>
            <a:endParaRPr lang="pt-BR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Posicionamento do Idec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307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Empresa deve manter direitos e obrigações assumidas;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Consumidor não deve deixar de fazer pagamentos. Recuperação judicial é </a:t>
            </a:r>
            <a:r>
              <a:rPr lang="pt-BR" sz="2000" b="1" dirty="0" smtClean="0">
                <a:latin typeface="Georgia" panose="02040502050405020303" pitchFamily="18" charset="0"/>
              </a:rPr>
              <a:t>boa para o consumidor</a:t>
            </a:r>
            <a:r>
              <a:rPr lang="pt-BR" sz="2000" dirty="0" smtClean="0">
                <a:latin typeface="Georgia" panose="02040502050405020303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Consumidor deve denunciar nos </a:t>
            </a:r>
            <a:r>
              <a:rPr lang="pt-BR" sz="2000" dirty="0" err="1" smtClean="0">
                <a:latin typeface="Georgia" panose="02040502050405020303" pitchFamily="18" charset="0"/>
              </a:rPr>
              <a:t>Procons</a:t>
            </a:r>
            <a:r>
              <a:rPr lang="pt-BR" sz="2000" dirty="0" smtClean="0">
                <a:latin typeface="Georgia" panose="02040502050405020303" pitchFamily="18" charset="0"/>
              </a:rPr>
              <a:t> e Consumidor.gov.br em caso de falhas de prestação de serviço;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Intervenção da Agência Nacional de Telecomunicações nos termos do art. 110 da Lei Geral de Telecomunicações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Prévia autorização da Anatel para atos de alienação ou disposição de patrimônio</a:t>
            </a: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altLang="pt-BR" sz="3600" b="1" dirty="0">
                <a:latin typeface="Georgia" panose="02040502050405020303" pitchFamily="18" charset="0"/>
              </a:rPr>
              <a:t>Sobre o </a:t>
            </a:r>
            <a:r>
              <a:rPr lang="pt-BR" altLang="pt-BR" sz="3600" b="1" dirty="0" smtClean="0">
                <a:latin typeface="Georgia" panose="02040502050405020303" pitchFamily="18" charset="0"/>
              </a:rPr>
              <a:t>Idec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091905"/>
          </a:xfrm>
        </p:spPr>
        <p:txBody>
          <a:bodyPr/>
          <a:lstStyle/>
          <a:p>
            <a:pPr eaLnBrk="1" hangingPunct="1">
              <a:spcBef>
                <a:spcPts val="1125"/>
              </a:spcBef>
              <a:buClr>
                <a:srgbClr val="00447C"/>
              </a:buClr>
              <a:buFont typeface="Arial" panose="020B0604020202020204" pitchFamily="34" charset="0"/>
              <a:buChar char="•"/>
            </a:pPr>
            <a:r>
              <a:rPr lang="pt-BR" alt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Organização não governamental </a:t>
            </a:r>
            <a:r>
              <a:rPr lang="pt-BR" alt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fundada em 1987, sem fins lucrativos. Independente.</a:t>
            </a:r>
          </a:p>
          <a:p>
            <a:pPr eaLnBrk="1" hangingPunct="1">
              <a:spcBef>
                <a:spcPts val="1125"/>
              </a:spcBef>
              <a:buClr>
                <a:srgbClr val="00447C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 </a:t>
            </a:r>
            <a:r>
              <a:rPr lang="pt-BR" alt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Idec </a:t>
            </a:r>
            <a:r>
              <a:rPr lang="pt-BR" alt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não aceita recursos de empresas e de partidos políticos</a:t>
            </a:r>
            <a:r>
              <a:rPr lang="pt-BR" alt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  <a:p>
            <a:pPr eaLnBrk="1" hangingPunct="1">
              <a:spcBef>
                <a:spcPts val="1125"/>
              </a:spcBef>
              <a:buClr>
                <a:srgbClr val="00447C"/>
              </a:buClr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Seu trabalho é mantido principalmente através da </a:t>
            </a:r>
            <a:r>
              <a:rPr lang="pt-BR" altLang="pt-BR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contribuição de associados</a:t>
            </a:r>
            <a:r>
              <a:rPr lang="pt-BR" alt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 (apenas pessoas físicas) que garantem a independência da organização e o compromisso com os interesses coletivos</a:t>
            </a:r>
            <a:r>
              <a:rPr lang="pt-BR" altLang="pt-BR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9509" y="4509120"/>
            <a:ext cx="8496300" cy="172881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pt-BR" altLang="pt-BR" sz="2000" b="1" dirty="0">
                <a:solidFill>
                  <a:srgbClr val="FFFFFF"/>
                </a:solidFill>
                <a:latin typeface="Georgia" panose="02040502050405020303" pitchFamily="18" charset="0"/>
              </a:rPr>
              <a:t>Missão</a:t>
            </a:r>
          </a:p>
          <a:p>
            <a:pPr eaLnBrk="1" hangingPunct="1">
              <a:buSzPct val="100000"/>
            </a:pPr>
            <a:r>
              <a:rPr lang="pt-BR" altLang="pt-BR" sz="2000" b="1" dirty="0">
                <a:solidFill>
                  <a:srgbClr val="FFFFFF"/>
                </a:solidFill>
                <a:latin typeface="Georgia" panose="02040502050405020303" pitchFamily="18" charset="0"/>
              </a:rPr>
              <a:t>Promover a educação, a conscientização, a defesa dos direitos do consumidor e a ética nas relações de consumo, com total independência política e econômica. </a:t>
            </a:r>
          </a:p>
        </p:txBody>
      </p:sp>
    </p:spTree>
    <p:extLst>
      <p:ext uri="{BB962C8B-B14F-4D97-AF65-F5344CB8AC3E}">
        <p14:creationId xmlns:p14="http://schemas.microsoft.com/office/powerpoint/2010/main" val="21130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Monitoramento do Idec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307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964618970"/>
              </p:ext>
            </p:extLst>
          </p:nvPr>
        </p:nvGraphicFramePr>
        <p:xfrm>
          <a:off x="827584" y="1689274"/>
          <a:ext cx="7488832" cy="476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5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Monitoramento do Idec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307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91411148"/>
              </p:ext>
            </p:extLst>
          </p:nvPr>
        </p:nvGraphicFramePr>
        <p:xfrm>
          <a:off x="827584" y="1689274"/>
          <a:ext cx="7488832" cy="476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1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Oi oferece a pior Internet?</a:t>
            </a:r>
            <a:endParaRPr lang="pt-BR" sz="3600" b="1" dirty="0">
              <a:latin typeface="+mn-lt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187456"/>
              </p:ext>
            </p:extLst>
          </p:nvPr>
        </p:nvGraphicFramePr>
        <p:xfrm>
          <a:off x="457200" y="1857375"/>
          <a:ext cx="8223250" cy="449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6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Oi oferece a pior telefonia?</a:t>
            </a:r>
            <a:endParaRPr lang="pt-BR" sz="3600" b="1" dirty="0">
              <a:latin typeface="+mn-lt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350502"/>
              </p:ext>
            </p:extLst>
          </p:nvPr>
        </p:nvGraphicFramePr>
        <p:xfrm>
          <a:off x="457200" y="1857375"/>
          <a:ext cx="8223250" cy="449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58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80920" cy="1311275"/>
          </a:xfrm>
        </p:spPr>
        <p:txBody>
          <a:bodyPr/>
          <a:lstStyle/>
          <a:p>
            <a:pPr algn="ctr"/>
            <a:r>
              <a:rPr lang="pt-BR" sz="3600" b="1" dirty="0" smtClean="0">
                <a:latin typeface="Georgia" panose="02040502050405020303" pitchFamily="18" charset="0"/>
              </a:rPr>
              <a:t>Como garantir que o ruim não fique pior?</a:t>
            </a:r>
            <a:endParaRPr lang="pt-BR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Posicionamento do Idec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3079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Monitoramento constante da Secretaria Nacional do Consumidor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Criação do “Observatório de Recuperação Judicial da Oi” </a:t>
            </a:r>
            <a:r>
              <a:rPr lang="pt-BR" sz="2000" b="1" dirty="0" smtClean="0">
                <a:latin typeface="Georgia" panose="02040502050405020303" pitchFamily="18" charset="0"/>
              </a:rPr>
              <a:t>dentro da </a:t>
            </a:r>
            <a:r>
              <a:rPr lang="pt-BR" sz="2000" b="1" dirty="0" err="1" smtClean="0">
                <a:latin typeface="Georgia" panose="02040502050405020303" pitchFamily="18" charset="0"/>
              </a:rPr>
              <a:t>Senacon</a:t>
            </a:r>
            <a:r>
              <a:rPr lang="pt-BR" sz="2000" b="1" dirty="0" smtClean="0">
                <a:latin typeface="Georgia" panose="02040502050405020303" pitchFamily="18" charset="0"/>
              </a:rPr>
              <a:t> </a:t>
            </a:r>
            <a:r>
              <a:rPr lang="pt-BR" sz="2000" dirty="0" smtClean="0">
                <a:latin typeface="Georgia" panose="02040502050405020303" pitchFamily="18" charset="0"/>
              </a:rPr>
              <a:t>com representantes dos </a:t>
            </a:r>
            <a:r>
              <a:rPr lang="pt-BR" sz="2000" dirty="0" err="1" smtClean="0">
                <a:latin typeface="Georgia" panose="02040502050405020303" pitchFamily="18" charset="0"/>
              </a:rPr>
              <a:t>Procons</a:t>
            </a:r>
            <a:r>
              <a:rPr lang="pt-BR" sz="2000" dirty="0" smtClean="0">
                <a:latin typeface="Georgia" panose="02040502050405020303" pitchFamily="18" charset="0"/>
              </a:rPr>
              <a:t>, organizações civis e especialistas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Georgia" panose="02040502050405020303" pitchFamily="18" charset="0"/>
              </a:rPr>
              <a:t>Rejeição do Projeto de Lei 3.453/15 </a:t>
            </a:r>
            <a:r>
              <a:rPr lang="pt-BR" sz="2000" dirty="0" smtClean="0">
                <a:latin typeface="Georgia" panose="02040502050405020303" pitchFamily="18" charset="0"/>
              </a:rPr>
              <a:t>(risco de queda de investimento e preços mais altos em </a:t>
            </a:r>
            <a:r>
              <a:rPr lang="pt-BR" sz="2000" b="1" dirty="0" smtClean="0">
                <a:latin typeface="Georgia" panose="02040502050405020303" pitchFamily="18" charset="0"/>
              </a:rPr>
              <a:t>regime de autorização</a:t>
            </a:r>
            <a:r>
              <a:rPr lang="pt-BR" sz="2000" dirty="0" smtClean="0">
                <a:latin typeface="Georgia" panose="02040502050405020303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Georgia" panose="02040502050405020303" pitchFamily="18" charset="0"/>
              </a:rPr>
              <a:t>Utilização do FUST para universalização dos serviços de telecomunicações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Utilização do “índice de </a:t>
            </a:r>
            <a:r>
              <a:rPr lang="pt-BR" sz="2000" dirty="0" err="1" smtClean="0">
                <a:latin typeface="Georgia" panose="02040502050405020303" pitchFamily="18" charset="0"/>
              </a:rPr>
              <a:t>judicialização</a:t>
            </a:r>
            <a:r>
              <a:rPr lang="pt-BR" sz="2000" dirty="0" smtClean="0">
                <a:latin typeface="Georgia" panose="02040502050405020303" pitchFamily="18" charset="0"/>
              </a:rPr>
              <a:t>” como indicador de qualidade (se há muitos processos, algo está ruim)</a:t>
            </a: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611560" y="1844824"/>
            <a:ext cx="4929187" cy="31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endParaRPr lang="pt-BR" altLang="pt-BR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SzPct val="100000"/>
            </a:pPr>
            <a:r>
              <a:rPr lang="pt-BR" altLang="pt-BR" sz="2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Rafael A. F. Zanatta</a:t>
            </a:r>
            <a:endParaRPr lang="pt-BR" altLang="pt-BR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SzPct val="100000"/>
            </a:pPr>
            <a:endParaRPr lang="pt-BR" altLang="pt-BR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SzPct val="100000"/>
            </a:pPr>
            <a:r>
              <a:rPr lang="pt-BR" altLang="pt-BR" sz="2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rafael</a:t>
            </a:r>
            <a:r>
              <a:rPr lang="pt-BR" altLang="pt-BR" sz="28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.zanatta@idec.org.br</a:t>
            </a:r>
            <a:endParaRPr lang="pt-BR" altLang="pt-BR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SzPct val="100000"/>
            </a:pPr>
            <a:endParaRPr lang="pt-BR" altLang="pt-BR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SzPct val="100000"/>
            </a:pPr>
            <a:r>
              <a:rPr lang="pt-BR" altLang="pt-BR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www.idec.org.br</a:t>
            </a:r>
          </a:p>
          <a:p>
            <a:pPr algn="ctr" eaLnBrk="1" hangingPunct="1">
              <a:buSzPct val="100000"/>
            </a:pPr>
            <a:endParaRPr lang="pt-BR" altLang="pt-BR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83568" y="2924944"/>
            <a:ext cx="8223250" cy="1311275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3B81"/>
                </a:solidFill>
                <a:latin typeface="Century Gothic" pitchFamily="34" charset="0"/>
                <a:ea typeface="Lucida Sans Unicode" panose="020B0602030504020204" pitchFamily="34" charset="0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3B81"/>
                </a:solidFill>
                <a:latin typeface="Century Gothic" pitchFamily="34" charset="0"/>
                <a:ea typeface="Lucida Sans Unicode" panose="020B0602030504020204" pitchFamily="34" charset="0"/>
                <a:cs typeface="Lucida Sans Unicode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3B81"/>
                </a:solidFill>
                <a:latin typeface="Century Gothic" pitchFamily="34" charset="0"/>
                <a:ea typeface="Lucida Sans Unicode" panose="020B0602030504020204" pitchFamily="34" charset="0"/>
                <a:cs typeface="Lucida Sans Unicode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3B81"/>
                </a:solidFill>
                <a:latin typeface="Century Gothic" pitchFamily="34" charset="0"/>
                <a:ea typeface="Lucida Sans Unicode" panose="020B0602030504020204" pitchFamily="34" charset="0"/>
                <a:cs typeface="Lucida Sans Unicode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3B81"/>
                </a:solidFill>
                <a:latin typeface="Century Gothic" pitchFamily="34" charset="0"/>
                <a:ea typeface="Lucida Sans Unicode" panose="020B0602030504020204" pitchFamily="34" charset="0"/>
                <a:cs typeface="Lucida Sans Unicode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3B81"/>
                </a:solidFill>
                <a:latin typeface="Trebuchet MS" pitchFamily="34" charset="0"/>
                <a:cs typeface="Lucida Sans Unicode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3B81"/>
                </a:solidFill>
                <a:latin typeface="Trebuchet MS" pitchFamily="34" charset="0"/>
                <a:cs typeface="Lucida Sans Unicode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3B81"/>
                </a:solidFill>
                <a:latin typeface="Trebuchet MS" pitchFamily="34" charset="0"/>
                <a:cs typeface="Lucida Sans Unicode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3B81"/>
                </a:solidFill>
                <a:latin typeface="Trebuchet MS" pitchFamily="34" charset="0"/>
                <a:cs typeface="Lucida Sans Unicode" charset="0"/>
              </a:defRPr>
            </a:lvl9pPr>
          </a:lstStyle>
          <a:p>
            <a:pPr algn="ctr"/>
            <a:r>
              <a:rPr lang="pt-BR" b="1" kern="0" dirty="0" smtClean="0">
                <a:latin typeface="+mn-lt"/>
              </a:rPr>
              <a:t>Oi?</a:t>
            </a:r>
            <a:endParaRPr lang="pt-BR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14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6552728" cy="384456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5241460" cy="416609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15816" y="260648"/>
            <a:ext cx="5770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r>
              <a:rPr lang="pt-BR" altLang="pt-BR" sz="3600" b="1" dirty="0" smtClean="0">
                <a:solidFill>
                  <a:srgbClr val="003B81"/>
                </a:solidFill>
                <a:latin typeface="Georgia" panose="02040502050405020303" pitchFamily="18" charset="0"/>
              </a:rPr>
              <a:t>O cenário em 2008</a:t>
            </a:r>
            <a:endParaRPr lang="pt-BR" altLang="pt-BR" sz="3600" b="1" dirty="0">
              <a:solidFill>
                <a:srgbClr val="003B8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Oi, a “</a:t>
            </a:r>
            <a:r>
              <a:rPr lang="pt-BR" sz="3600" b="1" dirty="0" err="1" smtClean="0">
                <a:latin typeface="+mn-lt"/>
              </a:rPr>
              <a:t>Supertele</a:t>
            </a:r>
            <a:r>
              <a:rPr lang="pt-BR" sz="3600" b="1" dirty="0" smtClean="0">
                <a:latin typeface="+mn-lt"/>
              </a:rPr>
              <a:t>”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0919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A maior empresa de telefonia fixa do Brasil, com investimentos de </a:t>
            </a:r>
            <a:r>
              <a:rPr lang="pt-BR" sz="2000" b="1" dirty="0" smtClean="0">
                <a:latin typeface="Georgia" panose="02040502050405020303" pitchFamily="18" charset="0"/>
              </a:rPr>
              <a:t>R$ 310 bilhões</a:t>
            </a:r>
            <a:r>
              <a:rPr lang="pt-BR" sz="2000" dirty="0" smtClean="0">
                <a:latin typeface="Georgia" panose="02040502050405020303" pitchFamily="18" charset="0"/>
              </a:rPr>
              <a:t> desde 1998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Mais de </a:t>
            </a:r>
            <a:r>
              <a:rPr lang="pt-BR" sz="2000" b="1" dirty="0" smtClean="0">
                <a:latin typeface="Georgia" panose="02040502050405020303" pitchFamily="18" charset="0"/>
              </a:rPr>
              <a:t>70 milhões</a:t>
            </a:r>
            <a:r>
              <a:rPr lang="pt-BR" sz="2000" dirty="0" smtClean="0">
                <a:latin typeface="Georgia" panose="02040502050405020303" pitchFamily="18" charset="0"/>
              </a:rPr>
              <a:t> de consumidores e serviços em </a:t>
            </a:r>
            <a:r>
              <a:rPr lang="pt-BR" sz="2000" b="1" dirty="0" smtClean="0">
                <a:latin typeface="Georgia" panose="02040502050405020303" pitchFamily="18" charset="0"/>
              </a:rPr>
              <a:t>mais de 4.000 cidades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2.980 municípios que “dependem exclusivamente da empresa” (Globo)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Georgia" panose="02040502050405020303" pitchFamily="18" charset="0"/>
              </a:rPr>
              <a:t>Tem domínio em todo o Brasil</a:t>
            </a:r>
            <a:r>
              <a:rPr lang="pt-BR" sz="2000" dirty="0" smtClean="0">
                <a:latin typeface="Georgia" panose="02040502050405020303" pitchFamily="18" charset="0"/>
              </a:rPr>
              <a:t>, menos em São Paulo (terreno da Telefônica/Vivo)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Ativa nas políticas públicas do governo (</a:t>
            </a:r>
            <a:r>
              <a:rPr lang="pt-BR" sz="2000" i="1" dirty="0" smtClean="0">
                <a:latin typeface="Georgia" panose="02040502050405020303" pitchFamily="18" charset="0"/>
              </a:rPr>
              <a:t>e.g. </a:t>
            </a:r>
            <a:r>
              <a:rPr lang="pt-BR" sz="2000" dirty="0" smtClean="0">
                <a:latin typeface="Georgia" panose="02040502050405020303" pitchFamily="18" charset="0"/>
              </a:rPr>
              <a:t>Banda Larga nas Escolas)</a:t>
            </a: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A fusão de R$ 6 bilhões</a:t>
            </a:r>
            <a:endParaRPr lang="pt-BR" sz="3600" b="1" dirty="0">
              <a:latin typeface="+mn-lt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57" y="1393509"/>
            <a:ext cx="5904656" cy="5464491"/>
          </a:xfrm>
        </p:spPr>
      </p:pic>
    </p:spTree>
    <p:extLst>
      <p:ext uri="{BB962C8B-B14F-4D97-AF65-F5344CB8AC3E}">
        <p14:creationId xmlns:p14="http://schemas.microsoft.com/office/powerpoint/2010/main" val="34579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A </a:t>
            </a:r>
            <a:r>
              <a:rPr lang="pt-BR" sz="3600" b="1" dirty="0" smtClean="0">
                <a:latin typeface="+mn-lt"/>
              </a:rPr>
              <a:t>cobertura da Oi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0919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330 mil km de cabos de fibra ótica e investimento de R$ 15 bilhões</a:t>
            </a: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60" y="2132856"/>
            <a:ext cx="4904010" cy="47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0919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90375810"/>
              </p:ext>
            </p:extLst>
          </p:nvPr>
        </p:nvGraphicFramePr>
        <p:xfrm>
          <a:off x="1115616" y="1196752"/>
          <a:ext cx="734481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332909" y="6381328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Fonte: </a:t>
            </a:r>
            <a:r>
              <a:rPr lang="pt-BR" sz="12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Teleco</a:t>
            </a:r>
            <a:endParaRPr lang="pt-BR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>
                <a:latin typeface="+mn-lt"/>
              </a:rPr>
              <a:t>Detalhes que importam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1351"/>
            <a:ext cx="8377610" cy="40919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Grupo Oi auxilia na apuração dos votos eletrônicos nas eleições municipais, conectando 12.000 seções eleitorais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Grupo Oi oferece infraestrutura integrada para </a:t>
            </a:r>
            <a:r>
              <a:rPr lang="pt-BR" sz="2000" b="1" dirty="0" smtClean="0">
                <a:latin typeface="Georgia" panose="02040502050405020303" pitchFamily="18" charset="0"/>
              </a:rPr>
              <a:t>agências bancárias e lotéricas </a:t>
            </a:r>
            <a:r>
              <a:rPr lang="pt-BR" sz="2000" dirty="0" smtClean="0">
                <a:latin typeface="Georgia" panose="02040502050405020303" pitchFamily="18" charset="0"/>
              </a:rPr>
              <a:t>de mais de </a:t>
            </a:r>
            <a:r>
              <a:rPr lang="pt-BR" sz="2000" b="1" dirty="0" smtClean="0">
                <a:latin typeface="Georgia" panose="02040502050405020303" pitchFamily="18" charset="0"/>
              </a:rPr>
              <a:t>2.800 cidades do Brasil</a:t>
            </a:r>
            <a:endParaRPr lang="pt-BR" sz="2000" b="1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Grupo Oi presta com exclusividade serviços de telecomunicações para o Exército na fronteira seca do Brasil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Georgia" panose="02040502050405020303" pitchFamily="18" charset="0"/>
              </a:rPr>
              <a:t>Grupo Oi criou </a:t>
            </a:r>
            <a:r>
              <a:rPr lang="pt-BR" sz="2000" b="1" dirty="0" smtClean="0">
                <a:latin typeface="Georgia" panose="02040502050405020303" pitchFamily="18" charset="0"/>
              </a:rPr>
              <a:t>2 milhões</a:t>
            </a:r>
            <a:r>
              <a:rPr lang="pt-BR" sz="2000" dirty="0" smtClean="0">
                <a:latin typeface="Georgia" panose="02040502050405020303" pitchFamily="18" charset="0"/>
              </a:rPr>
              <a:t> de “</a:t>
            </a:r>
            <a:r>
              <a:rPr lang="pt-BR" sz="2000" dirty="0" err="1" smtClean="0">
                <a:latin typeface="Georgia" panose="02040502050405020303" pitchFamily="18" charset="0"/>
              </a:rPr>
              <a:t>hotspots</a:t>
            </a:r>
            <a:r>
              <a:rPr lang="pt-BR" sz="2000" dirty="0" smtClean="0">
                <a:latin typeface="Georgia" panose="02040502050405020303" pitchFamily="18" charset="0"/>
              </a:rPr>
              <a:t>” de </a:t>
            </a:r>
            <a:r>
              <a:rPr lang="pt-BR" sz="2000" dirty="0" err="1" smtClean="0">
                <a:latin typeface="Georgia" panose="02040502050405020303" pitchFamily="18" charset="0"/>
              </a:rPr>
              <a:t>wi-fi</a:t>
            </a:r>
            <a:r>
              <a:rPr lang="pt-BR" sz="2000" dirty="0" smtClean="0">
                <a:latin typeface="Georgia" panose="02040502050405020303" pitchFamily="18" charset="0"/>
              </a:rPr>
              <a:t> em terminais, shoppings e espaços públicos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rebuchet MS"/>
        <a:ea typeface=""/>
        <a:cs typeface="Lucida Sans Unicode"/>
      </a:majorFont>
      <a:minorFont>
        <a:latin typeface="Georgia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rebuchet MS"/>
        <a:ea typeface=""/>
        <a:cs typeface="Lucida Sans Unicode"/>
      </a:majorFont>
      <a:minorFont>
        <a:latin typeface="Georgia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895</Words>
  <Application>Microsoft Office PowerPoint</Application>
  <PresentationFormat>Apresentação na tela (4:3)</PresentationFormat>
  <Paragraphs>136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Georgia</vt:lpstr>
      <vt:lpstr>Lucida Sans Unicode</vt:lpstr>
      <vt:lpstr>Times New Roman</vt:lpstr>
      <vt:lpstr>Trebuchet MS</vt:lpstr>
      <vt:lpstr>Tema do Office</vt:lpstr>
      <vt:lpstr>1_Tema do Office</vt:lpstr>
      <vt:lpstr>Apresentação do PowerPoint</vt:lpstr>
      <vt:lpstr>Sobre o Idec</vt:lpstr>
      <vt:lpstr>Apresentação do PowerPoint</vt:lpstr>
      <vt:lpstr>Apresentação do PowerPoint</vt:lpstr>
      <vt:lpstr>Oi, a “Supertele”</vt:lpstr>
      <vt:lpstr>A fusão de R$ 6 bilhões</vt:lpstr>
      <vt:lpstr>A cobertura da Oi</vt:lpstr>
      <vt:lpstr>Apresentação do PowerPoint</vt:lpstr>
      <vt:lpstr>Detalhes que importam</vt:lpstr>
      <vt:lpstr>O que aconteceu com a Oi?</vt:lpstr>
      <vt:lpstr>Diagnóstico de 2013</vt:lpstr>
      <vt:lpstr>Apresentação do PowerPoint</vt:lpstr>
      <vt:lpstr>Problemas reconhecidos</vt:lpstr>
      <vt:lpstr>A grande notícia</vt:lpstr>
      <vt:lpstr>A recuperação judicial</vt:lpstr>
      <vt:lpstr>Quais empresas estão em recuperação?</vt:lpstr>
      <vt:lpstr>Argumentos</vt:lpstr>
      <vt:lpstr>E os 70 milhões de consumidores?</vt:lpstr>
      <vt:lpstr>Posicionamento do Idec</vt:lpstr>
      <vt:lpstr>Monitoramento do Idec</vt:lpstr>
      <vt:lpstr>Monitoramento do Idec</vt:lpstr>
      <vt:lpstr>Oi oferece a pior Internet?</vt:lpstr>
      <vt:lpstr>Oi oferece a pior telefonia?</vt:lpstr>
      <vt:lpstr>Como garantir que o ruim não fique pior?</vt:lpstr>
      <vt:lpstr>Posicionamento do Idec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Rafael Zanatta</cp:lastModifiedBy>
  <cp:revision>367</cp:revision>
  <cp:lastPrinted>1601-01-01T00:00:00Z</cp:lastPrinted>
  <dcterms:created xsi:type="dcterms:W3CDTF">2010-11-05T19:25:23Z</dcterms:created>
  <dcterms:modified xsi:type="dcterms:W3CDTF">2016-11-21T22:05:55Z</dcterms:modified>
</cp:coreProperties>
</file>